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270" r:id="rId3"/>
    <p:sldId id="280" r:id="rId4"/>
    <p:sldId id="281" r:id="rId5"/>
    <p:sldId id="282" r:id="rId6"/>
    <p:sldId id="283" r:id="rId7"/>
    <p:sldId id="269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8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340">
          <p15:clr>
            <a:srgbClr val="A4A3A4"/>
          </p15:clr>
        </p15:guide>
        <p15:guide id="5" pos="5556">
          <p15:clr>
            <a:srgbClr val="A4A3A4"/>
          </p15:clr>
        </p15:guide>
        <p15:guide id="6" pos="385" userDrawn="1">
          <p15:clr>
            <a:srgbClr val="A4A3A4"/>
          </p15:clr>
        </p15:guide>
        <p15:guide id="7" pos="2064" userDrawn="1">
          <p15:clr>
            <a:srgbClr val="A4A3A4"/>
          </p15:clr>
        </p15:guide>
        <p15:guide id="8" pos="2132" userDrawn="1">
          <p15:clr>
            <a:srgbClr val="A4A3A4"/>
          </p15:clr>
        </p15:guide>
        <p15:guide id="9" pos="3810" userDrawn="1">
          <p15:clr>
            <a:srgbClr val="A4A3A4"/>
          </p15:clr>
        </p15:guide>
        <p15:guide id="10" pos="3878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3"/>
    <a:srgbClr val="C20E1A"/>
    <a:srgbClr val="007FC5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843" autoAdjust="0"/>
  </p:normalViewPr>
  <p:slideViewPr>
    <p:cSldViewPr snapToObjects="1" showGuides="1">
      <p:cViewPr varScale="1">
        <p:scale>
          <a:sx n="97" d="100"/>
          <a:sy n="97" d="100"/>
        </p:scale>
        <p:origin x="-114" y="-270"/>
      </p:cViewPr>
      <p:guideLst>
        <p:guide orient="horz" pos="981"/>
        <p:guide orient="horz" pos="278"/>
        <p:guide orient="horz" pos="2546"/>
        <p:guide orient="horz" pos="3952"/>
        <p:guide orient="horz" pos="3770"/>
        <p:guide orient="horz" pos="4110"/>
        <p:guide pos="2880"/>
        <p:guide pos="340"/>
        <p:guide pos="5556"/>
        <p:guide pos="385"/>
        <p:guide pos="2064"/>
        <p:guide pos="2132"/>
        <p:guide pos="3810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7620-6E79-4548-85A5-36DEE2053F1A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C6C25-428B-4C7E-A65E-45EED347F4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167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194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090" y="332656"/>
            <a:ext cx="1348254" cy="1369025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187595" y="23488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Zajištění nákupu potravin pro FN HK</a:t>
            </a:r>
          </a:p>
          <a:p>
            <a:pPr algn="ctr"/>
            <a:r>
              <a:rPr lang="cs-CZ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DNS s elektronickým katalogem</a:t>
            </a:r>
            <a:endParaRPr lang="cs-CZ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Podnadpis 2"/>
          <p:cNvSpPr>
            <a:spLocks noGrp="1"/>
          </p:cNvSpPr>
          <p:nvPr>
            <p:ph type="subTitle" idx="1"/>
          </p:nvPr>
        </p:nvSpPr>
        <p:spPr>
          <a:xfrm>
            <a:off x="1398547" y="5902424"/>
            <a:ext cx="6400800" cy="62292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fnhk.cz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15" name="Přímá spojovací čára 9"/>
          <p:cNvCxnSpPr/>
          <p:nvPr/>
        </p:nvCxnSpPr>
        <p:spPr>
          <a:xfrm>
            <a:off x="6128255" y="6237312"/>
            <a:ext cx="248427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6"/>
          <p:cNvCxnSpPr/>
          <p:nvPr/>
        </p:nvCxnSpPr>
        <p:spPr>
          <a:xfrm>
            <a:off x="657879" y="6237312"/>
            <a:ext cx="2411760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72090" y="4282514"/>
            <a:ext cx="777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FC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Fakultní nemocnice Hradce Králové</a:t>
            </a:r>
          </a:p>
        </p:txBody>
      </p:sp>
    </p:spTree>
    <p:extLst>
      <p:ext uri="{BB962C8B-B14F-4D97-AF65-F5344CB8AC3E}">
        <p14:creationId xmlns:p14="http://schemas.microsoft.com/office/powerpoint/2010/main" xmlns="" val="84375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8424738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Důvody </a:t>
            </a:r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ke změně ve výběru dodavatelů potravin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477875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Plánovaná novela ZZVZ (omezení výjimky § 19 odst. 3 ZZVZ)</a:t>
            </a:r>
            <a:endParaRPr lang="cs-CZ" altLang="cs-CZ" sz="2200" b="1" dirty="0"/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Zavedení standardizovaného postupu výběru dodavatelů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Zjednodušení procesu výběru dodavatelů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Přezkoumatelnost procesu výběru dodavatelů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Možnost dalšího využívání získaných dat</a:t>
            </a: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Důvody zajištění nákupu postupem dle ZZVZ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416320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Zajištění potřeb FN HK v souladu s platnou legislativou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Minimalizace administrativní zátěže spojené s výběrem dodavatelů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Možnost zachování „stávajících“ dodavatelsko-odběratelských vztahů</a:t>
            </a:r>
            <a:endParaRPr lang="cs-CZ" altLang="cs-CZ" sz="2200" b="1" dirty="0"/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Dynamický nákupní systém s EK - výhody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4770537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Neustále otevřený systém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200" b="1" dirty="0" smtClean="0"/>
              <a:t>Dodavatelé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200" b="1" dirty="0" smtClean="0"/>
              <a:t>K</a:t>
            </a:r>
            <a:r>
              <a:rPr lang="cs-CZ" altLang="cs-CZ" sz="2200" b="1" dirty="0" smtClean="0"/>
              <a:t>omodity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Pružný systém umožňující reagovat na proměnlivé prostředí 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200" b="1" dirty="0" smtClean="0"/>
              <a:t>Změna cen, dodavatelů na trhu, sezónnost potravin,…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Nízká administraci při opakovaných „</a:t>
            </a:r>
            <a:r>
              <a:rPr lang="cs-CZ" altLang="cs-CZ" sz="2200" b="1" dirty="0" err="1" smtClean="0"/>
              <a:t>minitendrech</a:t>
            </a:r>
            <a:r>
              <a:rPr lang="cs-CZ" altLang="cs-CZ" sz="2200" b="1" dirty="0" smtClean="0"/>
              <a:t>“</a:t>
            </a:r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DNS s EK v prostřední FN HK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4154984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Dynamický nákupní systém pro dodávky potravin, nápojů a produktu živočišné výroby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err="1" smtClean="0"/>
              <a:t>Tenderarena</a:t>
            </a:r>
            <a:r>
              <a:rPr lang="cs-CZ" altLang="cs-CZ" sz="2200" b="1" dirty="0" smtClean="0"/>
              <a:t> / PROEBIZ JOSEPHINE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Zaveden 23. 6. 2021 na dobu neurčitou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Předpokládaná hodnota - 182 mil. Kč bez DPH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Rozdělen do 24 kategorií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Aktuální počet zařazených dodavatelů - 6</a:t>
            </a: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DNS s EK v prostřední FN HK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816429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Technická specifikace uvedena přímo v elektronickém katalogu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Hodnocení součástí zadávacích podmínek konkrétního </a:t>
            </a:r>
            <a:r>
              <a:rPr lang="cs-CZ" altLang="cs-CZ" sz="2200" b="1" dirty="0" err="1" smtClean="0"/>
              <a:t>minitendru</a:t>
            </a:r>
            <a:endParaRPr lang="cs-CZ" altLang="cs-CZ" sz="2200" b="1" dirty="0" smtClean="0"/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err="1" smtClean="0"/>
              <a:t>Minitendry</a:t>
            </a:r>
            <a:r>
              <a:rPr lang="cs-CZ" altLang="cs-CZ" sz="2200" b="1" dirty="0" smtClean="0"/>
              <a:t> na různý počet komodit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Smluvní podmínky definované v závazném návrhu smlouvy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Smlouvy uzavírány na dobu určitou s uvedením předpokládaného množství</a:t>
            </a: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ctrTitle"/>
          </p:nvPr>
        </p:nvSpPr>
        <p:spPr>
          <a:xfrm>
            <a:off x="683566" y="2492896"/>
            <a:ext cx="7772400" cy="792088"/>
          </a:xfrm>
        </p:spPr>
        <p:txBody>
          <a:bodyPr>
            <a:noAutofit/>
          </a:bodyPr>
          <a:lstStyle/>
          <a:p>
            <a:r>
              <a:rPr lang="cs-CZ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Děkuji za pozornost</a:t>
            </a:r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0946" y="404664"/>
            <a:ext cx="1476001" cy="1498740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783638" y="3897051"/>
            <a:ext cx="7630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FC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Ing. Vladimír Duchoň</a:t>
            </a:r>
          </a:p>
          <a:p>
            <a:pPr algn="ctr">
              <a:spcBef>
                <a:spcPct val="0"/>
              </a:spcBef>
            </a:pPr>
            <a:r>
              <a:rPr lang="cs-CZ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FC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vladimir.duchon@fnhk.cz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398547" y="590242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fnhk.cz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9" name="Přímá spojovací čára 9"/>
          <p:cNvCxnSpPr/>
          <p:nvPr/>
        </p:nvCxnSpPr>
        <p:spPr>
          <a:xfrm>
            <a:off x="6128255" y="6237312"/>
            <a:ext cx="248427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16"/>
          <p:cNvCxnSpPr/>
          <p:nvPr/>
        </p:nvCxnSpPr>
        <p:spPr>
          <a:xfrm>
            <a:off x="657879" y="6237312"/>
            <a:ext cx="2411760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219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Důvody ke změně ve výběru dodavatelů potravin</vt:lpstr>
      <vt:lpstr>Důvody zajištění nákupu postupem dle ZZVZ</vt:lpstr>
      <vt:lpstr>Dynamický nákupní systém s EK - výhody</vt:lpstr>
      <vt:lpstr>DNS s EK v prostřední FN HK</vt:lpstr>
      <vt:lpstr>DNS s EK v prostřední FN HK</vt:lpstr>
      <vt:lpstr>Děkuji za pozornost</vt:lpstr>
    </vt:vector>
  </TitlesOfParts>
  <Company>FNHK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Duchy</cp:lastModifiedBy>
  <cp:revision>292</cp:revision>
  <cp:lastPrinted>2019-09-11T04:31:50Z</cp:lastPrinted>
  <dcterms:created xsi:type="dcterms:W3CDTF">2017-12-19T08:01:14Z</dcterms:created>
  <dcterms:modified xsi:type="dcterms:W3CDTF">2021-10-06T17:57:19Z</dcterms:modified>
</cp:coreProperties>
</file>